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E7CF1-8FAB-43B5-A034-EF3FCF0DDB7A}">
  <a:tblStyle styleId="{C75E7CF1-8FAB-43B5-A034-EF3FCF0DD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059e00f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059e00f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265b4ff5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265b4ff5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265b4ff5_1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265b4ff5_1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and 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265b4ff5_1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265b4ff5_1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4645c62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44645c62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4059e00f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4059e00f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265b4ff5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265b4ff5_1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265b4ff5_1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265b4ff5_1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265b4ff5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5265b4ff5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5265b4ff5_1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5265b4ff5_1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265b4ff5_1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265b4ff5_1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265b4ff5_1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265b4ff5_1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059e00f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4059e00f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265b4ff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5265b4ff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059e00f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4059e00f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265b4ff5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265b4ff5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265b4ff5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265b4ff5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5265b4ff5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5265b4ff5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5265b4ff5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5265b4ff5_0_1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265b4ff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265b4ff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5265b4ff5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5265b4ff5_1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265b4ff5_1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265b4ff5_1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265b4ff5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265b4ff5_9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534c36f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534c36f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534c36f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534c36f0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4059e00f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4059e00f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265b4ff5_1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265b4ff5_1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265b4ff5_1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265b4ff5_1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265b4ff5_1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265b4ff5_1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265b4ff5_1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265b4ff5_1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4059e00fd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4059e00fd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265b4ff5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265b4ff5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pa.gov/outdoor-air-quality-data/air-data-daily-air-quality-tracker" TargetMode="External"/><Relationship Id="rId3" Type="http://schemas.openxmlformats.org/officeDocument/2006/relationships/hyperlink" Target="https://www.cdc.gov/coronavirus/2019-ncov/symptoms-testing/symptoms.html" TargetMode="External"/><Relationship Id="rId7" Type="http://schemas.openxmlformats.org/officeDocument/2006/relationships/hyperlink" Target="https://www.geo.sunysb.edu/bad-ozone/files/Download/lesson_plans_pacholik-2.ht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vyden.blogspot.com/2020/03/facts-about-coronavirus-disease-2019.html" TargetMode="External"/><Relationship Id="rId5" Type="http://schemas.openxmlformats.org/officeDocument/2006/relationships/hyperlink" Target="https://www.statista.com/chart/21146/why-social-distancing-measures-are-so-important/" TargetMode="External"/><Relationship Id="rId4" Type="http://schemas.openxmlformats.org/officeDocument/2006/relationships/hyperlink" Target="https://www.washingtonpost.com/health/2020/04/06/coronavirus-stay-at-home-by-state/#newyork" TargetMode="External"/><Relationship Id="rId9" Type="http://schemas.openxmlformats.org/officeDocument/2006/relationships/hyperlink" Target="https://www.epa.gov/outdoor-air-quality-data/air-quality-index-daily-values-repor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472874" y="118325"/>
            <a:ext cx="7140900" cy="19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California vs. New York During the COVID-19 Pandemic </a:t>
            </a:r>
            <a:endParaRPr sz="3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60900" y="2571750"/>
            <a:ext cx="3406200" cy="26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TEKM: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Tan Duong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Eric Kim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Karen Galindo Choudhary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Monte Rodriguez</a:t>
            </a:r>
            <a:endParaRPr sz="19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796575" y="1466925"/>
            <a:ext cx="5051375" cy="3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NY Infection Rate with Stay-At-Home Order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99825" y="1437700"/>
            <a:ext cx="38460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1/22 - 4/18: 241,712 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3/22 - 4/05: 107,360 </a:t>
            </a:r>
            <a:endParaRPr sz="11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4/05 - 4/18: 118,552  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deaths from </a:t>
            </a:r>
            <a:r>
              <a:rPr lang="en" sz="1500" b="1"/>
              <a:t>3/22 - 4/5: 3,912  people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deaths from </a:t>
            </a:r>
            <a:r>
              <a:rPr lang="en" sz="1500" b="1"/>
              <a:t>4/5 - 4/18:  13,642 people</a:t>
            </a:r>
            <a:r>
              <a:rPr lang="en" sz="1400"/>
              <a:t>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</a:t>
            </a:r>
            <a:r>
              <a:rPr lang="en" sz="1500" b="1"/>
              <a:t>17,554 deaths after the Stay At Home order began</a:t>
            </a:r>
            <a:endParaRPr sz="14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00" y="1437700"/>
            <a:ext cx="4458424" cy="3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52400"/>
            <a:ext cx="4266251" cy="29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152400" y="3239700"/>
            <a:ext cx="8886300" cy="1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rgbClr val="FFFFFF"/>
                </a:solidFill>
              </a:rPr>
              <a:t>New York Death Toll</a:t>
            </a:r>
            <a:r>
              <a:rPr lang="en" sz="2000" u="sng">
                <a:solidFill>
                  <a:srgbClr val="FFFFFF"/>
                </a:solidFill>
              </a:rPr>
              <a:t> </a:t>
            </a:r>
            <a:endParaRPr sz="2000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03/22 - 04/05 = 289.21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289 people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04/05 - 04/18 = 1,051.29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1,051 people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263% growth of daily average deaths between these two periods in NY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297500" y="313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State Followed the Stay-At-Home Order Better? The Answer...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1297500" y="13361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Findings:</a:t>
            </a:r>
            <a:r>
              <a:rPr lang="en" sz="1500"/>
              <a:t>	</a:t>
            </a:r>
            <a:endParaRPr sz="15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500"/>
              <a:t>Based on our analysis, the growth of the daily average death rate is nearly the same when comparing </a:t>
            </a:r>
            <a:r>
              <a:rPr lang="en" sz="1500" b="1"/>
              <a:t>California (269%) and New York (263%)</a:t>
            </a:r>
            <a:r>
              <a:rPr lang="en" sz="1500"/>
              <a:t>.</a:t>
            </a:r>
            <a:br>
              <a:rPr lang="en" sz="1500"/>
            </a:br>
            <a:br>
              <a:rPr lang="en" sz="1400"/>
            </a:br>
            <a:endParaRPr sz="10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Conclusion: This question is too difficult to answer right now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The data could not identify which patients had pre-existing conditions</a:t>
            </a:r>
            <a:endParaRPr sz="15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We could not take into account age of the population, which would vary greatly in both states. </a:t>
            </a:r>
            <a:endParaRPr sz="15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The number of previous cases are continuously being updated because COVID-19 data is s fresh and the pandemic is ongoing.</a:t>
            </a:r>
            <a:endParaRPr sz="1800" b="1"/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Reaction to COVID-19 Stay-At-Home and Social Distancing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247275" y="1436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social media and news, we are seeing stories of how people are reacting to the Stay-At-Home order and social distancing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are using the opportunity to explore new hobbies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are protesting to cease the stay-at-home order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feel that only the sick should be quarantined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Studies show that </a:t>
            </a:r>
            <a:r>
              <a:rPr lang="en" sz="1600" b="1"/>
              <a:t>97.5% of patients in China developed symptoms in 11.5 days after exposure</a:t>
            </a:r>
            <a:endParaRPr sz="16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is why experts say we should follow Stay-At-Home orders and maintain social distancing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It is possible to carry the virus without knowing you have it</a:t>
            </a:r>
            <a:endParaRPr sz="1500"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50800" y="172775"/>
            <a:ext cx="7442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Question #2 What if CA and NY Did Not Follow Social Distancing or the Stay-At-Home Order?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1052550" y="1166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 b="1"/>
            </a:br>
            <a:br>
              <a:rPr lang="en" sz="2200" b="1"/>
            </a:br>
            <a:r>
              <a:rPr lang="en" sz="2200" b="1" u="sng"/>
              <a:t>Hypothesis:</a:t>
            </a:r>
            <a:endParaRPr sz="2200" b="1" u="sng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 b="1"/>
            </a:br>
            <a:r>
              <a:rPr lang="en" sz="2100"/>
              <a:t>If CA and NY do not comply with the social distancing or the Stay-At-Home orders, then the number of infected cases should increase. </a:t>
            </a:r>
            <a:endParaRPr sz="210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313375" y="2845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Our Resources and Methodology: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1041375" y="768625"/>
            <a:ext cx="3482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Statista-</a:t>
            </a:r>
            <a:r>
              <a:rPr lang="en" sz="1100" b="1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A general reference guide that interprets data into statistics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Dates-</a:t>
            </a:r>
            <a:r>
              <a:rPr lang="en" sz="1100">
                <a:solidFill>
                  <a:srgbClr val="FFFFFF"/>
                </a:solidFill>
              </a:rPr>
              <a:t> Utilized the dates when the Stay-At-Home orders were placed for each state to the end</a:t>
            </a:r>
            <a:endParaRPr sz="11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300" b="1">
                <a:solidFill>
                  <a:srgbClr val="FFFFFF"/>
                </a:solidFill>
              </a:rPr>
              <a:t>CA Key Dates:</a:t>
            </a:r>
            <a:r>
              <a:rPr lang="en" sz="1200">
                <a:solidFill>
                  <a:srgbClr val="FFFFFF"/>
                </a:solidFill>
              </a:rPr>
              <a:t>  </a:t>
            </a:r>
            <a:r>
              <a:rPr lang="en" sz="1200" b="1">
                <a:solidFill>
                  <a:srgbClr val="FFFFFF"/>
                </a:solidFill>
              </a:rPr>
              <a:t>3/19 </a:t>
            </a:r>
            <a:r>
              <a:rPr lang="en" sz="1200">
                <a:solidFill>
                  <a:srgbClr val="FFFFFF"/>
                </a:solidFill>
              </a:rPr>
              <a:t>(order began)</a:t>
            </a:r>
            <a:r>
              <a:rPr lang="en" sz="1200" b="1">
                <a:solidFill>
                  <a:srgbClr val="FFFFFF"/>
                </a:solidFill>
              </a:rPr>
              <a:t>, 4/18 </a:t>
            </a:r>
            <a:r>
              <a:rPr lang="en" sz="1200">
                <a:solidFill>
                  <a:srgbClr val="FFFFFF"/>
                </a:solidFill>
              </a:rPr>
              <a:t>(end)</a:t>
            </a:r>
            <a:endParaRPr sz="12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300" b="1">
                <a:solidFill>
                  <a:srgbClr val="FFFFFF"/>
                </a:solidFill>
              </a:rPr>
              <a:t>NY Key Dates:</a:t>
            </a:r>
            <a:r>
              <a:rPr lang="en" sz="1200" b="1">
                <a:solidFill>
                  <a:srgbClr val="FFFFFF"/>
                </a:solidFill>
              </a:rPr>
              <a:t> 3/22 </a:t>
            </a:r>
            <a:r>
              <a:rPr lang="en" sz="1200">
                <a:solidFill>
                  <a:srgbClr val="FFFFFF"/>
                </a:solidFill>
              </a:rPr>
              <a:t>(order began)</a:t>
            </a:r>
            <a:r>
              <a:rPr lang="en" sz="1200" b="1">
                <a:solidFill>
                  <a:srgbClr val="FFFFFF"/>
                </a:solidFill>
              </a:rPr>
              <a:t>, 4/18 </a:t>
            </a:r>
            <a:r>
              <a:rPr lang="en" sz="1200">
                <a:solidFill>
                  <a:srgbClr val="FFFFFF"/>
                </a:solidFill>
              </a:rPr>
              <a:t>(end)</a:t>
            </a:r>
            <a:br>
              <a:rPr lang="en" sz="1200">
                <a:solidFill>
                  <a:srgbClr val="FFFFFF"/>
                </a:solidFill>
              </a:rPr>
            </a:br>
            <a:endParaRPr sz="12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Estimated Predictions-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Calculated what the infection rate would look like without any form of social distancing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Bar graph-</a:t>
            </a:r>
            <a:r>
              <a:rPr lang="en" sz="1100">
                <a:solidFill>
                  <a:srgbClr val="FFFFFF"/>
                </a:solidFill>
              </a:rPr>
              <a:t> Used bar graphs to compare estimated predictions of infection rate to the actual data from the GitHub COVID-19 data set or CA and NY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75" y="950600"/>
            <a:ext cx="4041849" cy="40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2722125" y="1217275"/>
            <a:ext cx="55209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500" y="647925"/>
            <a:ext cx="215265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25" y="419325"/>
            <a:ext cx="2181225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86275" y="1419325"/>
            <a:ext cx="4179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03/19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When the Stay-At-Home order was put into effect.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End of our time frame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145550" y="1594700"/>
            <a:ext cx="4247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CA Without A Stay-At-Home </a:t>
            </a:r>
            <a:r>
              <a:rPr lang="en" b="1" u="sng">
                <a:latin typeface="Arial"/>
                <a:ea typeface="Arial"/>
                <a:cs typeface="Arial"/>
                <a:sym typeface="Arial"/>
              </a:rPr>
              <a:t>Order or Social Distancing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894025" y="757075"/>
            <a:ext cx="598500" cy="4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7242150" y="4687225"/>
            <a:ext cx="691500" cy="376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3440975" y="5942650"/>
            <a:ext cx="920100" cy="4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150" y="1365375"/>
            <a:ext cx="3913525" cy="3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297500" y="2330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How the Stay-At-Home Order Affects CA Infection Rate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84050" y="1365375"/>
            <a:ext cx="35913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 </a:t>
            </a:r>
            <a:r>
              <a:rPr lang="en" sz="1500" b="1"/>
              <a:t>03/19 -</a:t>
            </a:r>
            <a:r>
              <a:rPr lang="en" sz="1500"/>
              <a:t>  There were </a:t>
            </a:r>
            <a:r>
              <a:rPr lang="en" sz="1500" b="1"/>
              <a:t>1,005 total number of  infection cases</a:t>
            </a:r>
            <a:endParaRPr sz="15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 b="1"/>
              <a:t>04/18 - </a:t>
            </a:r>
            <a:r>
              <a:rPr lang="en" sz="1500"/>
              <a:t> There were </a:t>
            </a:r>
            <a:r>
              <a:rPr lang="en" sz="1500" b="1"/>
              <a:t>30,491  total infection cases </a:t>
            </a:r>
            <a:br>
              <a:rPr lang="en" sz="1500" b="1"/>
            </a:br>
            <a:endParaRPr sz="1500" b="1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Without a Stay-At-Home order or social distancing measures in place, </a:t>
            </a:r>
            <a:r>
              <a:rPr lang="en" sz="1500" b="1"/>
              <a:t>the number of infection cases would double every 4 days</a:t>
            </a:r>
            <a:br>
              <a:rPr lang="en" sz="1500" b="1"/>
            </a:br>
            <a:endParaRPr sz="15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rial"/>
              <a:buChar char="○"/>
            </a:pPr>
            <a:r>
              <a:rPr lang="en" sz="1500" b="1"/>
              <a:t>04/18</a:t>
            </a:r>
            <a:r>
              <a:rPr lang="en" sz="1500"/>
              <a:t>-  The  </a:t>
            </a:r>
            <a:r>
              <a:rPr lang="en" sz="1500" b="1"/>
              <a:t>estimated number of infected cases reaches 128,640</a:t>
            </a:r>
            <a:r>
              <a:rPr lang="en" sz="1400" b="1"/>
              <a:t> 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7200"/>
            <a:ext cx="21240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425" y="685800"/>
            <a:ext cx="21526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172525" y="2353400"/>
            <a:ext cx="43152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3/22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Stay-At-Home order began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4/18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End of our time frame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3918300" y="606550"/>
            <a:ext cx="653700" cy="48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7339200" y="4415650"/>
            <a:ext cx="521700" cy="533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172450" y="1566075"/>
            <a:ext cx="4315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NY Without A Stay-At-Home Order or Social Distancing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/>
        </p:nvSpPr>
        <p:spPr>
          <a:xfrm>
            <a:off x="638600" y="1650700"/>
            <a:ext cx="3709500" cy="29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03/22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There were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15,800  total number of infection cases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There were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241, 712  total number of infection cases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Without a Stay-At-Home order or social distancing measures in place  </a:t>
            </a: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number of infection cases will double every 4 days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The  </a:t>
            </a: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estimated number of infected cases reaches 2,022,400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75" y="1474200"/>
            <a:ext cx="4387150" cy="34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How the Stay-At-Home Order Affects NY Infection Rate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976025" y="343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rial"/>
                <a:ea typeface="Arial"/>
                <a:cs typeface="Arial"/>
                <a:sym typeface="Arial"/>
              </a:rPr>
              <a:t>Why COVID-19? 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087475" y="955525"/>
            <a:ext cx="72690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To put it simply, we want to delve deeper into this pandemic that has taking such a large impact on our daily lives. 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On January 21st, 2020, the first case of COVID-19 was reported within the United States. The US quickly followed China, Korea, and Italy as an epicenter of the pandemic. Since January, the impact of COVID-19 changed all of our lives.</a:t>
            </a:r>
            <a:endParaRPr sz="14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all afraid of contracting the virus and risking those around us;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all are all directed to stay at home, unless we are essential workers or conducting essential activities;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conducting essential activities, we are to practice “social distancing”, which means we maintain at least six feet between one another;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Unemployment is at a record high and non-essential workers now work from home;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Schooling of all levels are now conducted online;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Cities appear to be deserted when you look outside and air visibility is much better. </a:t>
            </a:r>
            <a:endParaRPr sz="1600" b="1"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1197025" y="182800"/>
            <a:ext cx="7512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What if CA and NY Did Not Follow Social Distancing or the Stay-At-Home Order?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The Answer...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1"/>
          </p:nvPr>
        </p:nvSpPr>
        <p:spPr>
          <a:xfrm>
            <a:off x="1277400" y="126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Our hypothesis is </a:t>
            </a:r>
            <a:r>
              <a:rPr lang="en" sz="1700" b="1" u="sng"/>
              <a:t>correct.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The number of infection cases will double every 4 days.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Although our estimated findings are hypothetical predictions, and the reality may not be as extreme, following social distancing and the Stay-At-Home orders slows the spread of COVID-19 which in turn lowers fatalities.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Complying with the Stay-At-Home order saves lives</a:t>
            </a:r>
            <a:endParaRPr sz="1700" b="1"/>
          </a:p>
        </p:txBody>
      </p:sp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261777" y="1361925"/>
            <a:ext cx="3406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Rush hour on the CA 110 Freeway taken pre- pandemic (bottom) and on April 10, 2020 (right).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775" y="37025"/>
            <a:ext cx="5329900" cy="3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" y="2198025"/>
            <a:ext cx="4693174" cy="2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body" idx="1"/>
          </p:nvPr>
        </p:nvSpPr>
        <p:spPr>
          <a:xfrm>
            <a:off x="588400" y="1503375"/>
            <a:ext cx="30492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Times Square in New York City before and after lockdown order.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575" y="54100"/>
            <a:ext cx="4859425" cy="32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49" y="2349725"/>
            <a:ext cx="4656424" cy="27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1297500" y="357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 #3: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Does the stay-at-home order affect air pollution in CA and NY? If so, is it a positive or negative effect?</a:t>
            </a:r>
            <a:br>
              <a:rPr lang="en" sz="2000" b="1">
                <a:latin typeface="Arial"/>
                <a:ea typeface="Arial"/>
                <a:cs typeface="Arial"/>
                <a:sym typeface="Arial"/>
              </a:rPr>
            </a:br>
            <a:endParaRPr sz="3700" b="1">
              <a:solidFill>
                <a:srgbClr val="FFFFFF"/>
              </a:solidFill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327200" y="1808275"/>
            <a:ext cx="7009200" cy="2129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lt1"/>
                </a:solidFill>
              </a:rPr>
              <a:t>Hypothesis:</a:t>
            </a:r>
            <a:br>
              <a:rPr lang="en" sz="1800" b="1" u="sng">
                <a:solidFill>
                  <a:schemeClr val="lt1"/>
                </a:solidFill>
              </a:rPr>
            </a:br>
            <a:endParaRPr sz="1800" b="1" u="sng">
              <a:solidFill>
                <a:schemeClr val="lt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Air pollution should improve dramatically due to people being indoors majority of the time.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Expecting to see an improvement in air quality from New York City as opposed to Los Angeles due to New York City having a denser population.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3241050" y="354550"/>
            <a:ext cx="26619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/>
              <a:t>Air Pollution</a:t>
            </a:r>
            <a:endParaRPr sz="2500" b="1" u="sng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400" y="1367050"/>
            <a:ext cx="2992825" cy="3524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36"/>
          <p:cNvGraphicFramePr/>
          <p:nvPr/>
        </p:nvGraphicFramePr>
        <p:xfrm>
          <a:off x="248350" y="146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{C75E7CF1-8FAB-43B5-A034-EF3FCF0DDB7A}</a:tableStyleId>
              </a:tblPr>
              <a:tblGrid>
                <a:gridCol w="502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Ozone: 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Good Ozone: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lphaL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Earth’s upper atmosphere, a protective layer that shields us from the sun’s harmful ultraviolet rays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Bad Ozone: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lphaL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Earth’s lower atmosphere, formed when pollutants emitted by cars, power plants, chemical plants and other sources that chemically react with sunlight.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Particulate Matter (PM) 2.5: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Small, 2.5 micrometer (“size of one human hair” particles.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May come from construction sites, unpaved roads, fields, smokestacks or fires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Health Risks: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May have adverse effects to lunges and/or heart.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Environmental Risks: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Visibility Impairment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Contribute to acid rain effects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Can deplete the nutrients in soil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1052550" y="38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Last 5 Years Average (AQI) Level</a:t>
            </a:r>
            <a:endParaRPr sz="3300"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" y="2807500"/>
            <a:ext cx="9065876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" y="608050"/>
            <a:ext cx="9065876" cy="21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923375" y="67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2020 AQI</a:t>
            </a:r>
            <a:r>
              <a:rPr lang="en" sz="2300"/>
              <a:t> </a:t>
            </a:r>
            <a:endParaRPr sz="230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698700"/>
            <a:ext cx="914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4700"/>
            <a:ext cx="9144000" cy="21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1456750" y="694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Air Quality Index (AQI) Descriptions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25" y="1443150"/>
            <a:ext cx="8045026" cy="3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 amt="19000"/>
          </a:blip>
          <a:srcRect l="10296" t="13111" r="10683"/>
          <a:stretch/>
        </p:blipFill>
        <p:spPr>
          <a:xfrm>
            <a:off x="1330925" y="208900"/>
            <a:ext cx="6296726" cy="18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5379425" y="840850"/>
            <a:ext cx="41517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New York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425" y="1847350"/>
            <a:ext cx="466245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639825" y="840850"/>
            <a:ext cx="24975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California</a:t>
            </a:r>
            <a:endParaRPr b="1"/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5" y="1847350"/>
            <a:ext cx="426950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 vs. NY Air Pollution Overview and Conclusion</a:t>
            </a:r>
            <a:endParaRPr b="1" u="sng"/>
          </a:p>
        </p:txBody>
      </p:sp>
      <p:sp>
        <p:nvSpPr>
          <p:cNvPr id="358" name="Google Shape;358;p41"/>
          <p:cNvSpPr txBox="1">
            <a:spLocks noGrp="1"/>
          </p:cNvSpPr>
          <p:nvPr>
            <p:ph type="body" idx="1"/>
          </p:nvPr>
        </p:nvSpPr>
        <p:spPr>
          <a:xfrm>
            <a:off x="1113550" y="1510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During our research, we were able to locate datasets that gave us insight into air quality index values (AQI) within the current year of 2020 and the last five years.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California,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air quality index level (AQI) was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 (Moderate)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with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147 (Unhealthy for Sensitive Groups)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towards mid-April, and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 (Good) mid-March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New York,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air quality index level (AQI) was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38 (Good)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with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67 (Moderate)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towards the end of January and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lowest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 (Good)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mid-March.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During our set time frame, New York maintained a better AQI value than California. The main similarity identified was that both states hit their lowest AQI in mid-March.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966000" y="4038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Which States We Chose to Study: </a:t>
            </a:r>
            <a:br>
              <a:rPr lang="en" b="1">
                <a:latin typeface="Arial"/>
                <a:ea typeface="Arial"/>
                <a:cs typeface="Arial"/>
                <a:sym typeface="Arial"/>
              </a:rPr>
            </a:br>
            <a:r>
              <a:rPr lang="en" b="1">
                <a:latin typeface="Arial"/>
                <a:ea typeface="Arial"/>
                <a:cs typeface="Arial"/>
                <a:sym typeface="Arial"/>
              </a:rPr>
              <a:t>	California VS New York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086550" y="1436975"/>
            <a:ext cx="7552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200" b="1"/>
              <a:t>California</a:t>
            </a:r>
            <a:endParaRPr sz="18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Because our team resides in California;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Larger sample size; and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Coastal weather seemed ideal for analyzing air pollution</a:t>
            </a:r>
            <a:br>
              <a:rPr lang="en" sz="1500"/>
            </a:b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200" b="1"/>
              <a:t>New York</a:t>
            </a:r>
            <a:endParaRPr sz="18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Would be the most accurate reference (most cases and most testing done); and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Similarly to California, it is a large sample size, is a coastal state; however, it offers different conditions with regards to population size and weather type. 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Future Considerations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255050" y="1171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What are the contributing factors as to why NY has better AQI on average compared to CA when NY has a higher population density? 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What is the reason for the dramatic spike in AQI in CA mid-April 2020? 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Further analysis on outlier AQI values. Would require more time and research. 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More direct comparison between cities of a similar population density and their use public transportation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New York VS London</a:t>
            </a:r>
            <a:endParaRPr sz="130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3209700" y="0"/>
            <a:ext cx="2724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Post-Mortem</a:t>
            </a:r>
            <a:endParaRPr sz="2600" b="1" u="sng"/>
          </a:p>
        </p:txBody>
      </p:sp>
      <p:sp>
        <p:nvSpPr>
          <p:cNvPr id="372" name="Google Shape;372;p43"/>
          <p:cNvSpPr txBox="1"/>
          <p:nvPr/>
        </p:nvSpPr>
        <p:spPr>
          <a:xfrm>
            <a:off x="1062875" y="597950"/>
            <a:ext cx="77025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How we </a:t>
            </a:r>
            <a:r>
              <a:rPr lang="en" sz="1700" b="1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OVERCAME</a:t>
            </a:r>
            <a:r>
              <a:rPr lang="en" sz="17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them: </a:t>
            </a:r>
            <a:endParaRPr sz="1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TEKM’s Challenges: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Coming up with the </a:t>
            </a:r>
            <a:r>
              <a:rPr lang="en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right questions; </a:t>
            </a:r>
            <a:r>
              <a:rPr lang="en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Team meetings and consistent </a:t>
            </a:r>
            <a:r>
              <a:rPr lang="en" b="1" i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communication!</a:t>
            </a:r>
            <a:endParaRPr i="1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Finding </a:t>
            </a:r>
            <a:r>
              <a:rPr lang="en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accessible and consistent data; </a:t>
            </a:r>
            <a:r>
              <a:rPr lang="en" b="1" i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Collaborative</a:t>
            </a:r>
            <a:r>
              <a:rPr lang="en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research!</a:t>
            </a:r>
            <a:endParaRPr b="1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Eric’s Challenge: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Calculating regression line with dates on x-axis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reset index to a column and use as x-axis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Karen’s Challenge: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Writing the code efficiently so that it would work well with other code</a:t>
            </a: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collaboration</a:t>
            </a:r>
            <a:endParaRPr b="1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an’s Challenges: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is messy and not consistent, having to decide to either fix it in Excel or be a pro and use Pandas.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Lato"/>
              <a:buAutoNum type="romanLcPeriod"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Smaller data set (Excel) . Larger data set (Pandas).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all data is available, even if you have a great idea, no data means you can not continue on with your project.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Font typeface="Lato"/>
              <a:buAutoNum type="romanLcPeriod"/>
            </a:pP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Use readily available data set to keep the project moving.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Monte’s Challenge: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Unable to convert vital data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integer value; After being unable to resolve on my own, I was able to find the solution with the 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assistance from peers. 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25" y="837400"/>
            <a:ext cx="6096154" cy="368567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1139800" y="662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References </a:t>
            </a:r>
            <a:endParaRPr sz="2300" b="1"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1220300" y="664500"/>
            <a:ext cx="7601400" cy="3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GitHub Covid-19 Data Set: 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https://www.cdc.gov/coronavirus/2019-ncov/symptoms-testing/symptoms.html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Washington Post Stay At Home Orders for Each State: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https://www.washingtonpost.com/health/2020/04/06/coronavirus-stay-at-home-by-state/#newyork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Statista Benefits to Social Distancing and Staying Home: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https://www.statista.com/chart/21146/why-social-distancing-measures-are-so-important/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CDC Symptoms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https://www.cdc.gov/coronavirus/2019-ncov/symptoms-testing/symptoms.html</a:t>
            </a:r>
            <a:br>
              <a:rPr lang="en" sz="1500" b="1"/>
            </a:br>
            <a:endParaRPr sz="15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Novyden Facts About Coronavirus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https://novyden.blogspot.com/2020/03/facts-about-coronavirus-disease-2019.html</a:t>
            </a:r>
            <a:br>
              <a:rPr lang="en" sz="1500" b="1"/>
            </a:br>
            <a:endParaRPr sz="15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Pollution (AQI):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https://www.geo.sunysb.edu/bad-ozone/files/Download/lesson_plans_pacholik-2.htm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https://www.epa.gov/outdoor-air-quality-data/air-data-daily-air-quality-tracker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https://www.epa.gov/outdoor-air-quality-data/air-quality-index-daily-values-report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California vs. New York During the COVID-19 Pandemic </a:t>
            </a:r>
            <a:endParaRPr sz="2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/>
              <a:t>The Three Questions:</a:t>
            </a:r>
            <a:endParaRPr sz="2300" b="1" u="sng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428100" y="17785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state followed the Stay-At-Home order better?</a:t>
            </a:r>
            <a:b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What if both states did not implement a Stay-At-Home or social distancing order? </a:t>
            </a: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Does the Stay-At-Home order affect air pollution in these two states? If so, is it a positive or negative effect?</a:t>
            </a:r>
            <a:br>
              <a:rPr lang="en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116675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 #1: Which State Followed the Stay-At-Home Order Better?</a:t>
            </a:r>
            <a:endParaRPr sz="2800"/>
          </a:p>
        </p:txBody>
      </p:sp>
      <p:sp>
        <p:nvSpPr>
          <p:cNvPr id="163" name="Google Shape;163;p17"/>
          <p:cNvSpPr txBox="1"/>
          <p:nvPr/>
        </p:nvSpPr>
        <p:spPr>
          <a:xfrm>
            <a:off x="1197050" y="1134300"/>
            <a:ext cx="7151100" cy="2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2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200" b="1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 sz="2200"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California has a lower growth in the daily average death rate after the Stay-At-Home order is placed, then California is following it  better than New York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93225"/>
            <a:ext cx="70389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Our Resources and Methodology: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347725" y="621000"/>
            <a:ext cx="69888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GitHub COVID-19 Dataset: 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From a reputable source (John Hopkins), which is updated daily, this dataset provided great detail. The data is separated by country, state, and date. 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Fatality rate is more accurate than  infection rate: 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Fatalities are confirmed cases of COVID-19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Infection rate has more variables (lack of testing available, certain severity of symptoms patients needed to have, etc), therefore it is less accurate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14 Days : </a:t>
            </a:r>
            <a:r>
              <a:rPr lang="en" sz="1200"/>
              <a:t>Current known incubation period for COVID-19 is 14 days. Therefore, 14 days after the initial Stay-At-Home order, the rate of death should begin to slow down.</a:t>
            </a:r>
            <a:endParaRPr sz="1200"/>
          </a:p>
        </p:txBody>
      </p:sp>
      <p:sp>
        <p:nvSpPr>
          <p:cNvPr id="171" name="Google Shape;171;p18"/>
          <p:cNvSpPr txBox="1"/>
          <p:nvPr/>
        </p:nvSpPr>
        <p:spPr>
          <a:xfrm>
            <a:off x="1347725" y="2972075"/>
            <a:ext cx="70389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Dates: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CA’s Stay-At-Home order was put into effect on March 19, 2020. The 14 day mark is April 2, 2020.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NY’s Stay-At-Home order was put into effect on March 22, 2020. The 14 day mark is April 5, 2020.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time frame ends on April 18, 2020.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433975" y="4319125"/>
            <a:ext cx="6866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Slope: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Taken between two time periods after the stay-at-home order was implemented, the slope can provide insight on how death rate is affected by the stay-at-home orders for CA and NY. </a:t>
            </a:r>
            <a:b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52100" y="253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Stay-At-Home Guidelines: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166900" y="1116150"/>
            <a:ext cx="7432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04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To understand the impact COVID-19 had on CA and NY during the Stay-At-Home order, we needed to understand the details of this order. Below is what we found: </a:t>
            </a:r>
            <a:endParaRPr sz="1500">
              <a:solidFill>
                <a:srgbClr val="FFFFFF"/>
              </a:solidFill>
            </a:endParaRPr>
          </a:p>
          <a:p>
            <a:pPr marL="0" marR="304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457200" marR="304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 b="1">
                <a:solidFill>
                  <a:srgbClr val="FFFFFF"/>
                </a:solidFill>
              </a:rPr>
              <a:t>Both States: </a:t>
            </a:r>
            <a:endParaRPr sz="1500" b="1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Only essential businesses such as grocery stores, gas stations, pharmacies, and banks may remain open;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People may leave home to purchase food, medicine, exercise, and to care for relatives;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Always maintain a 6-foot distance from others when outside;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Gyms are closed;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If a restaurant remains open, they may only operate through delivery or take-out;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There is currently no curfew being enforced. </a:t>
            </a:r>
            <a:br>
              <a:rPr lang="en" sz="1500">
                <a:solidFill>
                  <a:srgbClr val="FFFFFF"/>
                </a:solidFill>
              </a:rPr>
            </a:br>
            <a:endParaRPr sz="1500">
              <a:solidFill>
                <a:srgbClr val="FFFFFF"/>
              </a:solidFill>
            </a:endParaRPr>
          </a:p>
          <a:p>
            <a:pPr marL="457200" marR="304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 b="1">
                <a:solidFill>
                  <a:srgbClr val="FFFFFF"/>
                </a:solidFill>
              </a:rPr>
              <a:t>New York only: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500"/>
              <a:t>The fine for violating the social distancing policy in the amount of $1,000.00. 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112900" y="393750"/>
            <a:ext cx="7546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 Infection Rate with the Stay-At-Home Order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0" y="1433600"/>
            <a:ext cx="4232550" cy="3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572000" y="1433550"/>
            <a:ext cx="45246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1/22 - 4/18: 30,491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3/19 - 4/02: 9,768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4/02 - 4/18: 19,718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deaths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3/19 - 4/02: 220 people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deaths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4/02 - 4/18: 902 people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are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1,122 deaths after the Stay At Home order began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" y="152400"/>
            <a:ext cx="4514475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525" y="152400"/>
            <a:ext cx="4267545" cy="2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201275" y="3249275"/>
            <a:ext cx="7380300" cy="1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rgbClr val="FFFFFF"/>
                </a:solidFill>
              </a:rPr>
              <a:t>California Death Toll </a:t>
            </a:r>
            <a:endParaRPr sz="24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03/19 - 04/02 = 14.99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15 people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04/02 - 04/18 = 55.30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55 people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269% growth of daily average deaths between these two periods in CA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Microsoft Office PowerPoint</Application>
  <PresentationFormat>On-screen Show (16:9)</PresentationFormat>
  <Paragraphs>262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Montserrat</vt:lpstr>
      <vt:lpstr>Arial</vt:lpstr>
      <vt:lpstr>Lato</vt:lpstr>
      <vt:lpstr>Focus</vt:lpstr>
      <vt:lpstr>California vs. New York During the COVID-19 Pandemic </vt:lpstr>
      <vt:lpstr>Why COVID-19? </vt:lpstr>
      <vt:lpstr>Which States We Chose to Study:   California VS New York</vt:lpstr>
      <vt:lpstr>California vs. New York During the COVID-19 Pandemic  The Three Questions:</vt:lpstr>
      <vt:lpstr>Question #1: Which State Followed the Stay-At-Home Order Better?</vt:lpstr>
      <vt:lpstr>Our Resources and Methodology:</vt:lpstr>
      <vt:lpstr>Stay-At-Home Guidelines:</vt:lpstr>
      <vt:lpstr>CA Infection Rate with the Stay-At-Home Order</vt:lpstr>
      <vt:lpstr>PowerPoint Presentation</vt:lpstr>
      <vt:lpstr>NY Infection Rate with Stay-At-Home Order</vt:lpstr>
      <vt:lpstr>PowerPoint Presentation</vt:lpstr>
      <vt:lpstr>Which State Followed the Stay-At-Home Order Better? The Answer...</vt:lpstr>
      <vt:lpstr>Reaction to COVID-19 Stay-At-Home and Social Distancing </vt:lpstr>
      <vt:lpstr>Question #2 What if CA and NY Did Not Follow Social Distancing or the Stay-At-Home Order?</vt:lpstr>
      <vt:lpstr>Our Resources and Methodology:</vt:lpstr>
      <vt:lpstr>CA Without A Stay-At-Home Order or Social Distancing</vt:lpstr>
      <vt:lpstr>How the Stay-At-Home Order Affects CA Infection Rate</vt:lpstr>
      <vt:lpstr>NY Without A Stay-At-Home Order or Social Distancing</vt:lpstr>
      <vt:lpstr>How the Stay-At-Home Order Affects NY Infection Rate</vt:lpstr>
      <vt:lpstr>What if CA and NY Did Not Follow Social Distancing or the Stay-At-Home Order?  The Answer...</vt:lpstr>
      <vt:lpstr>PowerPoint Presentation</vt:lpstr>
      <vt:lpstr>PowerPoint Presentation</vt:lpstr>
      <vt:lpstr>Question #3: Does the stay-at-home order affect air pollution in CA and NY? If so, is it a positive or negative effect? </vt:lpstr>
      <vt:lpstr>Air Pollution</vt:lpstr>
      <vt:lpstr>Last 5 Years Average (AQI) Level</vt:lpstr>
      <vt:lpstr>2020 AQI </vt:lpstr>
      <vt:lpstr>Air Quality Index (AQI) Descriptions </vt:lpstr>
      <vt:lpstr>New York </vt:lpstr>
      <vt:lpstr>CA vs. NY Air Pollution Overview and Conclusion</vt:lpstr>
      <vt:lpstr>Future Considerations</vt:lpstr>
      <vt:lpstr>Post-Mortem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vs. New York During the COVID-19 Pandemic</dc:title>
  <dc:creator>Monte Rodriguez</dc:creator>
  <cp:lastModifiedBy>Monte Rodriguez</cp:lastModifiedBy>
  <cp:revision>1</cp:revision>
  <dcterms:modified xsi:type="dcterms:W3CDTF">2020-04-29T21:14:04Z</dcterms:modified>
</cp:coreProperties>
</file>